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5" r:id="rId4"/>
    <p:sldId id="270" r:id="rId5"/>
    <p:sldId id="271" r:id="rId6"/>
    <p:sldId id="274" r:id="rId7"/>
    <p:sldId id="272"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803"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FBEA639-84B6-4E43-B800-1223233F75E3}" type="datetimeFigureOut">
              <a:rPr lang="fr-FR" smtClean="0"/>
              <a:t>05/11/2021</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306783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BEA639-84B6-4E43-B800-1223233F75E3}" type="datetimeFigureOut">
              <a:rPr lang="fr-FR" smtClean="0"/>
              <a:t>05/11/2021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169648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BEA639-84B6-4E43-B800-1223233F75E3}" type="datetimeFigureOut">
              <a:rPr lang="fr-FR" smtClean="0"/>
              <a:t>05/11/2021</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355892-955B-46D0-9590-F636F07BCF59}"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421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FBEA639-84B6-4E43-B800-1223233F75E3}" type="datetimeFigureOut">
              <a:rPr lang="fr-FR" smtClean="0"/>
              <a:t>05/11/2021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4175286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FBEA639-84B6-4E43-B800-1223233F75E3}" type="datetimeFigureOut">
              <a:rPr lang="fr-FR" smtClean="0"/>
              <a:t>05/11/2021</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355892-955B-46D0-9590-F636F07BCF59}"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4933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6FBEA639-84B6-4E43-B800-1223233F75E3}" type="datetimeFigureOut">
              <a:rPr lang="fr-FR" smtClean="0"/>
              <a:t>05/11/2021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286314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BEA639-84B6-4E43-B800-1223233F75E3}" type="datetimeFigureOut">
              <a:rPr lang="fr-FR" smtClean="0"/>
              <a:t>05/11/2021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356541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BEA639-84B6-4E43-B800-1223233F75E3}" type="datetimeFigureOut">
              <a:rPr lang="fr-FR" smtClean="0"/>
              <a:t>05/11/2021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395501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BEA639-84B6-4E43-B800-1223233F75E3}" type="datetimeFigureOut">
              <a:rPr lang="fr-FR" smtClean="0"/>
              <a:t>05/11/2021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200886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BEA639-84B6-4E43-B800-1223233F75E3}" type="datetimeFigureOut">
              <a:rPr lang="fr-FR" smtClean="0"/>
              <a:t>05/11/2021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136734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FBEA639-84B6-4E43-B800-1223233F75E3}" type="datetimeFigureOut">
              <a:rPr lang="fr-FR" smtClean="0"/>
              <a:t>05/11/2021</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22111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FBEA639-84B6-4E43-B800-1223233F75E3}" type="datetimeFigureOut">
              <a:rPr lang="fr-FR" smtClean="0"/>
              <a:t>05/11/2021</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18672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FBEA639-84B6-4E43-B800-1223233F75E3}" type="datetimeFigureOut">
              <a:rPr lang="fr-FR" smtClean="0"/>
              <a:t>05/11/2021</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105077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EA639-84B6-4E43-B800-1223233F75E3}" type="datetimeFigureOut">
              <a:rPr lang="fr-FR" smtClean="0"/>
              <a:t>05/11/2021</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389577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BEA639-84B6-4E43-B800-1223233F75E3}" type="datetimeFigureOut">
              <a:rPr lang="fr-FR" smtClean="0"/>
              <a:t>05/11/2021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125572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BEA639-84B6-4E43-B800-1223233F75E3}" type="datetimeFigureOut">
              <a:rPr lang="fr-FR" smtClean="0"/>
              <a:t>05/11/2021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8355892-955B-46D0-9590-F636F07BCF59}" type="slidenum">
              <a:rPr lang="fr-FR" smtClean="0"/>
              <a:t>‹N°›</a:t>
            </a:fld>
            <a:endParaRPr lang="fr-FR"/>
          </a:p>
        </p:txBody>
      </p:sp>
    </p:spTree>
    <p:extLst>
      <p:ext uri="{BB962C8B-B14F-4D97-AF65-F5344CB8AC3E}">
        <p14:creationId xmlns:p14="http://schemas.microsoft.com/office/powerpoint/2010/main" val="369644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BEA639-84B6-4E43-B800-1223233F75E3}" type="datetimeFigureOut">
              <a:rPr lang="fr-FR" smtClean="0"/>
              <a:t>05/11/2021</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8355892-955B-46D0-9590-F636F07BCF59}" type="slidenum">
              <a:rPr lang="fr-FR" smtClean="0"/>
              <a:t>‹N°›</a:t>
            </a:fld>
            <a:endParaRPr lang="fr-FR"/>
          </a:p>
        </p:txBody>
      </p:sp>
    </p:spTree>
    <p:extLst>
      <p:ext uri="{BB962C8B-B14F-4D97-AF65-F5344CB8AC3E}">
        <p14:creationId xmlns:p14="http://schemas.microsoft.com/office/powerpoint/2010/main" val="2725247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od.fr/librairie/la-gratuite-na-pas-de-prix-herve-ponsot-9782322185306"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itionsducerf.fr/librairie/livre/18923/nous-n-avons-qu-une-seule-vie"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itionsducerf.fr/librairie/livre/18369/pour-re-commencer-a-croire"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bod.fr/librairie/lecture-historique-et-theologique-des-actes-des-apotres-herve-ponsot-9782322077915"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itionsducerf.fr/librairie/livre/17595/combat"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itionsducerf.fr/librairie/livre/17488/signe-dans-la-bible-le-guide-de-lecture-de-retraite-dans-la-ville"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bod.fr/librairie/le-fils-jesus-parfait-mediateur-herve-ponsot-9782322013067"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od.fr/librairie/saint-luc-pourquoi-et-comment-jai-ecrit-les-actes-des-apotres-herve-ponsot-9791093420011"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od.fr/librairie/saint-pierre-autobiographie-2014-herve-ponsot-9791093420004"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bod.fr/librairie/saint-paul-autobiographie-2014-herve-ponsot-9782322033515"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itionsducerf.fr/librairie/livre/733/une-introduction-a-la-lettre-aux-romains"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editionsducerf.fr/https:/www.editionsducerf.fr/librairie/livre/19383/le-management-selon-jes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od.fr/librairie/le-messie-jesus-herve-ponsot-9782322266258"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bod.fr/librairie/puissance-de-la-fragilite-herve-ponsot-9782322182558"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bod.fr/librairie/en-christ-renaitre-a-la-vie-herve-ponsot-9782322198702"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od.fr/librairie/sans-peur-et-sans-reproche-herve-ponsot-9782322259908"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od.fr/librairie/saint-paul-autobiographie-2020-herve-ponsot-9782322208272"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bod.fr/librairie/je-suis-ne-plusieurs-fois-dans-ma-vie-herve-ponsot-9782322224173"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447F1-1CC0-4F7D-B2EC-72B8EDCCB7DA}"/>
              </a:ext>
            </a:extLst>
          </p:cNvPr>
          <p:cNvSpPr>
            <a:spLocks noGrp="1"/>
          </p:cNvSpPr>
          <p:nvPr>
            <p:ph type="ctrTitle"/>
          </p:nvPr>
        </p:nvSpPr>
        <p:spPr/>
        <p:txBody>
          <a:bodyPr/>
          <a:lstStyle/>
          <a:p>
            <a:r>
              <a:rPr lang="fr-FR" dirty="0"/>
              <a:t>Publications du frère Hervé Ponsot </a:t>
            </a:r>
          </a:p>
        </p:txBody>
      </p:sp>
      <p:sp>
        <p:nvSpPr>
          <p:cNvPr id="3" name="Sous-titre 2">
            <a:extLst>
              <a:ext uri="{FF2B5EF4-FFF2-40B4-BE49-F238E27FC236}">
                <a16:creationId xmlns:a16="http://schemas.microsoft.com/office/drawing/2014/main" id="{C6155FC4-18FF-481D-A875-D398A8021E95}"/>
              </a:ext>
            </a:extLst>
          </p:cNvPr>
          <p:cNvSpPr>
            <a:spLocks noGrp="1"/>
          </p:cNvSpPr>
          <p:nvPr>
            <p:ph type="subTitle" idx="1"/>
          </p:nvPr>
        </p:nvSpPr>
        <p:spPr>
          <a:xfrm>
            <a:off x="2589213" y="4777379"/>
            <a:ext cx="8915399" cy="863025"/>
          </a:xfrm>
        </p:spPr>
        <p:txBody>
          <a:bodyPr/>
          <a:lstStyle/>
          <a:p>
            <a:r>
              <a:rPr lang="fr-FR" dirty="0"/>
              <a:t>De la plus récente à la plus ancienne, avec un « indice » de lisibilité (S, T ou G)</a:t>
            </a:r>
          </a:p>
        </p:txBody>
      </p:sp>
      <p:sp>
        <p:nvSpPr>
          <p:cNvPr id="4" name="ZoneTexte 3">
            <a:extLst>
              <a:ext uri="{FF2B5EF4-FFF2-40B4-BE49-F238E27FC236}">
                <a16:creationId xmlns:a16="http://schemas.microsoft.com/office/drawing/2014/main" id="{4C16AF33-31AD-4A02-AA90-98F810E7F1A7}"/>
              </a:ext>
            </a:extLst>
          </p:cNvPr>
          <p:cNvSpPr txBox="1"/>
          <p:nvPr/>
        </p:nvSpPr>
        <p:spPr>
          <a:xfrm>
            <a:off x="8407730" y="5794217"/>
            <a:ext cx="2049022" cy="369332"/>
          </a:xfrm>
          <a:prstGeom prst="rect">
            <a:avLst/>
          </a:prstGeom>
          <a:noFill/>
        </p:spPr>
        <p:txBody>
          <a:bodyPr wrap="square" rtlCol="0">
            <a:spAutoFit/>
          </a:bodyPr>
          <a:lstStyle/>
          <a:p>
            <a:r>
              <a:rPr lang="fr-FR" dirty="0"/>
              <a:t>Juin 2021</a:t>
            </a:r>
          </a:p>
        </p:txBody>
      </p:sp>
    </p:spTree>
    <p:extLst>
      <p:ext uri="{BB962C8B-B14F-4D97-AF65-F5344CB8AC3E}">
        <p14:creationId xmlns:p14="http://schemas.microsoft.com/office/powerpoint/2010/main" val="304648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CF12AF-63E2-4573-B990-0FCE64ACCDC1}"/>
              </a:ext>
            </a:extLst>
          </p:cNvPr>
          <p:cNvSpPr>
            <a:spLocks noGrp="1"/>
          </p:cNvSpPr>
          <p:nvPr>
            <p:ph type="title"/>
          </p:nvPr>
        </p:nvSpPr>
        <p:spPr/>
        <p:txBody>
          <a:bodyPr/>
          <a:lstStyle/>
          <a:p>
            <a:r>
              <a:rPr lang="fr-FR" dirty="0"/>
              <a:t>La gratuité n’a pas de prix (G)</a:t>
            </a:r>
          </a:p>
        </p:txBody>
      </p:sp>
      <p:pic>
        <p:nvPicPr>
          <p:cNvPr id="6" name="Espace réservé du contenu 5">
            <a:extLst>
              <a:ext uri="{FF2B5EF4-FFF2-40B4-BE49-F238E27FC236}">
                <a16:creationId xmlns:a16="http://schemas.microsoft.com/office/drawing/2014/main" id="{100E1A60-D5CA-4900-9A23-767D842828A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61442" y="2126222"/>
            <a:ext cx="2634558" cy="3741073"/>
          </a:xfrm>
        </p:spPr>
      </p:pic>
      <p:sp>
        <p:nvSpPr>
          <p:cNvPr id="4" name="Espace réservé du contenu 3">
            <a:extLst>
              <a:ext uri="{FF2B5EF4-FFF2-40B4-BE49-F238E27FC236}">
                <a16:creationId xmlns:a16="http://schemas.microsoft.com/office/drawing/2014/main" id="{21E549D5-1C0E-406C-B175-DDB36E01A332}"/>
              </a:ext>
            </a:extLst>
          </p:cNvPr>
          <p:cNvSpPr>
            <a:spLocks noGrp="1"/>
          </p:cNvSpPr>
          <p:nvPr>
            <p:ph sz="half" idx="2"/>
          </p:nvPr>
        </p:nvSpPr>
        <p:spPr/>
        <p:txBody>
          <a:bodyPr>
            <a:normAutofit fontScale="92500" lnSpcReduction="20000"/>
          </a:bodyPr>
          <a:lstStyle/>
          <a:p>
            <a:r>
              <a:rPr lang="fr-FR" dirty="0"/>
              <a:t>Voilà un thème qui m’obsède depuis des dizaines d’années. Faut-il le relier à mes études à HEC ? Non, plutôt au constat que notre société compte et pèse, quand la Bible nous présente un Dieu qui ne compte ni ne calcule.</a:t>
            </a:r>
          </a:p>
          <a:p>
            <a:r>
              <a:rPr lang="fr-FR" dirty="0"/>
              <a:t>Ce livre propose donc une enquête biblique, mais aussi une éthique de la gratuité.</a:t>
            </a:r>
          </a:p>
          <a:p>
            <a:r>
              <a:rPr lang="fr-FR" dirty="0"/>
              <a:t>2020. En édition à la demande chez </a:t>
            </a:r>
            <a:r>
              <a:rPr lang="fr-FR" dirty="0">
                <a:hlinkClick r:id="rId3"/>
              </a:rPr>
              <a:t>Books on </a:t>
            </a:r>
            <a:r>
              <a:rPr lang="fr-FR" dirty="0" err="1">
                <a:hlinkClick r:id="rId3"/>
              </a:rPr>
              <a:t>Demand</a:t>
            </a:r>
            <a:r>
              <a:rPr lang="fr-FR" dirty="0"/>
              <a:t>, au prix de 12 euros + frais d’envoi. </a:t>
            </a:r>
            <a:r>
              <a:rPr lang="fr-FR" dirty="0" err="1"/>
              <a:t>Ebppk</a:t>
            </a:r>
            <a:r>
              <a:rPr lang="fr-FR" dirty="0"/>
              <a:t> : 8,99€</a:t>
            </a:r>
            <a:br>
              <a:rPr lang="fr-FR" dirty="0"/>
            </a:br>
            <a:r>
              <a:rPr lang="fr-FR" dirty="0"/>
              <a:t>Vous pouvez aussi solliciter votre libraire.</a:t>
            </a:r>
          </a:p>
        </p:txBody>
      </p:sp>
    </p:spTree>
    <p:extLst>
      <p:ext uri="{BB962C8B-B14F-4D97-AF65-F5344CB8AC3E}">
        <p14:creationId xmlns:p14="http://schemas.microsoft.com/office/powerpoint/2010/main" val="121587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F15C4-46B9-4EBF-9D73-36A1F32FB222}"/>
              </a:ext>
            </a:extLst>
          </p:cNvPr>
          <p:cNvSpPr>
            <a:spLocks noGrp="1"/>
          </p:cNvSpPr>
          <p:nvPr>
            <p:ph type="title"/>
          </p:nvPr>
        </p:nvSpPr>
        <p:spPr/>
        <p:txBody>
          <a:bodyPr/>
          <a:lstStyle/>
          <a:p>
            <a:r>
              <a:rPr lang="fr-FR" dirty="0"/>
              <a:t>Nous n’avons qu’une seule vie (T)</a:t>
            </a:r>
          </a:p>
        </p:txBody>
      </p:sp>
      <p:pic>
        <p:nvPicPr>
          <p:cNvPr id="6" name="Espace réservé du contenu 5">
            <a:extLst>
              <a:ext uri="{FF2B5EF4-FFF2-40B4-BE49-F238E27FC236}">
                <a16:creationId xmlns:a16="http://schemas.microsoft.com/office/drawing/2014/main" id="{ACB7AF77-1801-47AC-88F9-59C717A8A9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95855" y="2126222"/>
            <a:ext cx="2427525" cy="3778250"/>
          </a:xfrm>
        </p:spPr>
      </p:pic>
      <p:sp>
        <p:nvSpPr>
          <p:cNvPr id="4" name="Espace réservé du contenu 3">
            <a:extLst>
              <a:ext uri="{FF2B5EF4-FFF2-40B4-BE49-F238E27FC236}">
                <a16:creationId xmlns:a16="http://schemas.microsoft.com/office/drawing/2014/main" id="{E02BE92C-D715-4950-9A0D-4FD2B6324BD6}"/>
              </a:ext>
            </a:extLst>
          </p:cNvPr>
          <p:cNvSpPr>
            <a:spLocks noGrp="1"/>
          </p:cNvSpPr>
          <p:nvPr>
            <p:ph sz="half" idx="2"/>
          </p:nvPr>
        </p:nvSpPr>
        <p:spPr/>
        <p:txBody>
          <a:bodyPr>
            <a:normAutofit fontScale="92500" lnSpcReduction="10000"/>
          </a:bodyPr>
          <a:lstStyle/>
          <a:p>
            <a:r>
              <a:rPr lang="fr-FR" dirty="0"/>
              <a:t>Bien sûr, tout le monde est « pour la vie », mais qu’en faisons-nous vraiment ? Les débats sur la bioéthique m’avaient déjà interpellé… </a:t>
            </a:r>
          </a:p>
          <a:p>
            <a:r>
              <a:rPr lang="fr-FR" dirty="0"/>
              <a:t>Avons-nous conscience, comme le dit une préface de la messe des dimanches, que dans notre vie quotidienne, « la vie éternelle a déjà commencé » ?</a:t>
            </a:r>
          </a:p>
          <a:p>
            <a:r>
              <a:rPr lang="fr-FR" dirty="0"/>
              <a:t>2020. Disponible directement aux </a:t>
            </a:r>
            <a:r>
              <a:rPr lang="fr-FR" dirty="0">
                <a:hlinkClick r:id="rId3"/>
              </a:rPr>
              <a:t>Editions du Cerf</a:t>
            </a:r>
            <a:r>
              <a:rPr lang="fr-FR" dirty="0"/>
              <a:t>, au prix de 15 euros. Vous pouvez aussi solliciter votre libraire.</a:t>
            </a:r>
          </a:p>
        </p:txBody>
      </p:sp>
    </p:spTree>
    <p:extLst>
      <p:ext uri="{BB962C8B-B14F-4D97-AF65-F5344CB8AC3E}">
        <p14:creationId xmlns:p14="http://schemas.microsoft.com/office/powerpoint/2010/main" val="4335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5B849C-F260-4EEA-ADB7-109BA4172373}"/>
              </a:ext>
            </a:extLst>
          </p:cNvPr>
          <p:cNvSpPr>
            <a:spLocks noGrp="1"/>
          </p:cNvSpPr>
          <p:nvPr>
            <p:ph type="title"/>
          </p:nvPr>
        </p:nvSpPr>
        <p:spPr/>
        <p:txBody>
          <a:bodyPr/>
          <a:lstStyle/>
          <a:p>
            <a:r>
              <a:rPr lang="fr-FR" dirty="0"/>
              <a:t>Pour (re)commencer à croire (G)</a:t>
            </a:r>
          </a:p>
        </p:txBody>
      </p:sp>
      <p:pic>
        <p:nvPicPr>
          <p:cNvPr id="6" name="Espace réservé du contenu 5">
            <a:extLst>
              <a:ext uri="{FF2B5EF4-FFF2-40B4-BE49-F238E27FC236}">
                <a16:creationId xmlns:a16="http://schemas.microsoft.com/office/drawing/2014/main" id="{1BFE8BAD-8C35-47CA-9F32-78C0154071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79019" y="2203450"/>
            <a:ext cx="2333625" cy="3638550"/>
          </a:xfrm>
        </p:spPr>
      </p:pic>
      <p:sp>
        <p:nvSpPr>
          <p:cNvPr id="4" name="Espace réservé du contenu 3">
            <a:extLst>
              <a:ext uri="{FF2B5EF4-FFF2-40B4-BE49-F238E27FC236}">
                <a16:creationId xmlns:a16="http://schemas.microsoft.com/office/drawing/2014/main" id="{4CFF1573-01EC-4754-9EFB-342D6C20EA97}"/>
              </a:ext>
            </a:extLst>
          </p:cNvPr>
          <p:cNvSpPr>
            <a:spLocks noGrp="1"/>
          </p:cNvSpPr>
          <p:nvPr>
            <p:ph sz="half" idx="2"/>
          </p:nvPr>
        </p:nvSpPr>
        <p:spPr/>
        <p:txBody>
          <a:bodyPr>
            <a:normAutofit/>
          </a:bodyPr>
          <a:lstStyle/>
          <a:p>
            <a:r>
              <a:rPr lang="fr-FR" sz="1700" dirty="0"/>
              <a:t>Un ouvrage que j’ai eu beaucoup de plaisir à écrire, en collaboration avec un couple de Mauriciens…</a:t>
            </a:r>
          </a:p>
          <a:p>
            <a:r>
              <a:rPr lang="fr-FR" sz="1700" dirty="0"/>
              <a:t> Un catéchisme de base pour les commençants ou recommençants dans la foi.</a:t>
            </a:r>
          </a:p>
          <a:p>
            <a:r>
              <a:rPr lang="fr-FR" sz="1700" dirty="0"/>
              <a:t>2018. Disponible directement aux </a:t>
            </a:r>
            <a:r>
              <a:rPr lang="fr-FR" sz="1700" dirty="0">
                <a:hlinkClick r:id="rId3"/>
              </a:rPr>
              <a:t>Editions du Cerf</a:t>
            </a:r>
            <a:r>
              <a:rPr lang="fr-FR" sz="1700" dirty="0"/>
              <a:t>, au prix de 14 euros. Vous pouvez aussi solliciter votre libraire.</a:t>
            </a:r>
          </a:p>
        </p:txBody>
      </p:sp>
    </p:spTree>
    <p:extLst>
      <p:ext uri="{BB962C8B-B14F-4D97-AF65-F5344CB8AC3E}">
        <p14:creationId xmlns:p14="http://schemas.microsoft.com/office/powerpoint/2010/main" val="146089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D28B0-FE4B-4B30-95DD-9A5393C0A3DF}"/>
              </a:ext>
            </a:extLst>
          </p:cNvPr>
          <p:cNvSpPr>
            <a:spLocks noGrp="1"/>
          </p:cNvSpPr>
          <p:nvPr>
            <p:ph type="title"/>
          </p:nvPr>
        </p:nvSpPr>
        <p:spPr/>
        <p:txBody>
          <a:bodyPr/>
          <a:lstStyle/>
          <a:p>
            <a:r>
              <a:rPr lang="fr-FR" dirty="0"/>
              <a:t>Lecture historique et théologique des Actes des Apôtres (S)</a:t>
            </a:r>
          </a:p>
        </p:txBody>
      </p:sp>
      <p:sp>
        <p:nvSpPr>
          <p:cNvPr id="4" name="Espace réservé du contenu 3">
            <a:extLst>
              <a:ext uri="{FF2B5EF4-FFF2-40B4-BE49-F238E27FC236}">
                <a16:creationId xmlns:a16="http://schemas.microsoft.com/office/drawing/2014/main" id="{77F247DF-6D09-4725-AD36-3FD19C79EDF8}"/>
              </a:ext>
            </a:extLst>
          </p:cNvPr>
          <p:cNvSpPr>
            <a:spLocks noGrp="1"/>
          </p:cNvSpPr>
          <p:nvPr>
            <p:ph sz="half" idx="2"/>
          </p:nvPr>
        </p:nvSpPr>
        <p:spPr/>
        <p:txBody>
          <a:bodyPr>
            <a:normAutofit fontScale="92500" lnSpcReduction="20000"/>
          </a:bodyPr>
          <a:lstStyle/>
          <a:p>
            <a:r>
              <a:rPr lang="fr-FR" dirty="0"/>
              <a:t>Les Actes des Apôtres me fascinent, pas seulement du point de vue historique, mais plus encore par la manière dont Luc sait mettre en scène littérairement les acteurs et les faits. </a:t>
            </a:r>
          </a:p>
          <a:p>
            <a:r>
              <a:rPr lang="fr-FR" dirty="0"/>
              <a:t>Ce livre, écrit à la suite d’un précédent plus petit qui posait des questions, est une lecture de la totalité des Actes.</a:t>
            </a:r>
          </a:p>
          <a:p>
            <a:r>
              <a:rPr lang="fr-FR" dirty="0"/>
              <a:t>2016. En édition à l’unité chez </a:t>
            </a:r>
            <a:r>
              <a:rPr lang="fr-FR" dirty="0">
                <a:hlinkClick r:id="rId2"/>
              </a:rPr>
              <a:t>Books on </a:t>
            </a:r>
            <a:r>
              <a:rPr lang="fr-FR" dirty="0" err="1">
                <a:hlinkClick r:id="rId2"/>
              </a:rPr>
              <a:t>Demand</a:t>
            </a:r>
            <a:r>
              <a:rPr lang="fr-FR" dirty="0"/>
              <a:t>, au prix de 14 euros + frais d’envoi. Ebook : 7,99€</a:t>
            </a:r>
            <a:br>
              <a:rPr lang="fr-FR" dirty="0"/>
            </a:br>
            <a:r>
              <a:rPr lang="fr-FR" dirty="0"/>
              <a:t>Vous pouvez aussi solliciter votre libraire.</a:t>
            </a:r>
          </a:p>
        </p:txBody>
      </p:sp>
      <p:pic>
        <p:nvPicPr>
          <p:cNvPr id="10" name="Espace réservé du contenu 9">
            <a:extLst>
              <a:ext uri="{FF2B5EF4-FFF2-40B4-BE49-F238E27FC236}">
                <a16:creationId xmlns:a16="http://schemas.microsoft.com/office/drawing/2014/main" id="{24EFFCF3-F4FD-4FE8-8951-7824F8CF0A0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14940" y="2119532"/>
            <a:ext cx="2381060" cy="3377391"/>
          </a:xfrm>
        </p:spPr>
      </p:pic>
    </p:spTree>
    <p:extLst>
      <p:ext uri="{BB962C8B-B14F-4D97-AF65-F5344CB8AC3E}">
        <p14:creationId xmlns:p14="http://schemas.microsoft.com/office/powerpoint/2010/main" val="197073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EC067-C6F7-4CB6-9F0B-098FC26CA412}"/>
              </a:ext>
            </a:extLst>
          </p:cNvPr>
          <p:cNvSpPr>
            <a:spLocks noGrp="1"/>
          </p:cNvSpPr>
          <p:nvPr>
            <p:ph type="title"/>
          </p:nvPr>
        </p:nvSpPr>
        <p:spPr/>
        <p:txBody>
          <a:bodyPr/>
          <a:lstStyle/>
          <a:p>
            <a:r>
              <a:rPr lang="fr-FR" dirty="0"/>
              <a:t>Combat. La spiritualité au quotidien. (G)</a:t>
            </a:r>
          </a:p>
        </p:txBody>
      </p:sp>
      <p:pic>
        <p:nvPicPr>
          <p:cNvPr id="6" name="Espace réservé du contenu 5">
            <a:extLst>
              <a:ext uri="{FF2B5EF4-FFF2-40B4-BE49-F238E27FC236}">
                <a16:creationId xmlns:a16="http://schemas.microsoft.com/office/drawing/2014/main" id="{BBB85AA2-C2E8-4AD0-833B-698D3241C6F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62375" y="2126222"/>
            <a:ext cx="2333625" cy="3638550"/>
          </a:xfrm>
        </p:spPr>
      </p:pic>
      <p:sp>
        <p:nvSpPr>
          <p:cNvPr id="4" name="Espace réservé du contenu 3">
            <a:extLst>
              <a:ext uri="{FF2B5EF4-FFF2-40B4-BE49-F238E27FC236}">
                <a16:creationId xmlns:a16="http://schemas.microsoft.com/office/drawing/2014/main" id="{63222C86-F663-4987-8B73-2D44413A5B94}"/>
              </a:ext>
            </a:extLst>
          </p:cNvPr>
          <p:cNvSpPr>
            <a:spLocks noGrp="1"/>
          </p:cNvSpPr>
          <p:nvPr>
            <p:ph sz="half" idx="2"/>
          </p:nvPr>
        </p:nvSpPr>
        <p:spPr>
          <a:xfrm>
            <a:off x="7048767" y="1540189"/>
            <a:ext cx="4313864" cy="3777622"/>
          </a:xfrm>
        </p:spPr>
        <p:txBody>
          <a:bodyPr>
            <a:noAutofit/>
          </a:bodyPr>
          <a:lstStyle/>
          <a:p>
            <a:r>
              <a:rPr lang="fr-FR" sz="1700" dirty="0"/>
              <a:t>« Combat » est un essai sur la vie spirituelle : celle-ci n’est pas vue d’abord comme lutte contre le Tentateur et ses procédés, mais comme une progressive configuration au Christ, ce que saint Paul appelle « revêtir le Christ ».</a:t>
            </a:r>
          </a:p>
          <a:p>
            <a:r>
              <a:rPr lang="fr-FR" sz="1700" dirty="0"/>
              <a:t>L’ouvrage présente donc successivement l’objectif, les protagonistes, les lieux, les moyens du combat, à l’aide de méditations scripturaires et de citations d’auteurs anciens ou récents.</a:t>
            </a:r>
          </a:p>
          <a:p>
            <a:r>
              <a:rPr lang="fr-FR" sz="1700" dirty="0"/>
              <a:t>2016. Disponible directement aux </a:t>
            </a:r>
            <a:r>
              <a:rPr lang="fr-FR" sz="1700" dirty="0">
                <a:hlinkClick r:id="rId3"/>
              </a:rPr>
              <a:t>Editions du Cerf</a:t>
            </a:r>
            <a:r>
              <a:rPr lang="fr-FR" sz="1700" dirty="0"/>
              <a:t>, au prix de 14 euros. Vous pouvez aussi solliciter votre libraire.</a:t>
            </a:r>
          </a:p>
        </p:txBody>
      </p:sp>
    </p:spTree>
    <p:extLst>
      <p:ext uri="{BB962C8B-B14F-4D97-AF65-F5344CB8AC3E}">
        <p14:creationId xmlns:p14="http://schemas.microsoft.com/office/powerpoint/2010/main" val="130119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E5CBF-69BA-462F-98A4-F98F4CB3CCFB}"/>
              </a:ext>
            </a:extLst>
          </p:cNvPr>
          <p:cNvSpPr>
            <a:spLocks noGrp="1"/>
          </p:cNvSpPr>
          <p:nvPr>
            <p:ph type="title"/>
          </p:nvPr>
        </p:nvSpPr>
        <p:spPr/>
        <p:txBody>
          <a:bodyPr/>
          <a:lstStyle/>
          <a:p>
            <a:r>
              <a:rPr lang="fr-FR" dirty="0"/>
              <a:t>Signe dans la Bible (T)</a:t>
            </a:r>
          </a:p>
        </p:txBody>
      </p:sp>
      <p:pic>
        <p:nvPicPr>
          <p:cNvPr id="6" name="Espace réservé du contenu 5">
            <a:extLst>
              <a:ext uri="{FF2B5EF4-FFF2-40B4-BE49-F238E27FC236}">
                <a16:creationId xmlns:a16="http://schemas.microsoft.com/office/drawing/2014/main" id="{236D1E2E-6A89-4948-8EDD-1A355DEB8F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24300" y="2126222"/>
            <a:ext cx="2171700" cy="3638550"/>
          </a:xfrm>
        </p:spPr>
      </p:pic>
      <p:sp>
        <p:nvSpPr>
          <p:cNvPr id="4" name="Espace réservé du contenu 3">
            <a:extLst>
              <a:ext uri="{FF2B5EF4-FFF2-40B4-BE49-F238E27FC236}">
                <a16:creationId xmlns:a16="http://schemas.microsoft.com/office/drawing/2014/main" id="{60F8E103-4BF1-410D-B2E9-E3F0548750CD}"/>
              </a:ext>
            </a:extLst>
          </p:cNvPr>
          <p:cNvSpPr>
            <a:spLocks noGrp="1"/>
          </p:cNvSpPr>
          <p:nvPr>
            <p:ph sz="half" idx="2"/>
          </p:nvPr>
        </p:nvSpPr>
        <p:spPr/>
        <p:txBody>
          <a:bodyPr>
            <a:normAutofit fontScale="92500" lnSpcReduction="20000"/>
          </a:bodyPr>
          <a:lstStyle/>
          <a:p>
            <a:r>
              <a:rPr lang="fr-FR" dirty="0"/>
              <a:t>Fruit d’un travail réalisé en collaboration avec la sœur Anne </a:t>
            </a:r>
            <a:r>
              <a:rPr lang="fr-FR" dirty="0" err="1"/>
              <a:t>Lécu</a:t>
            </a:r>
            <a:r>
              <a:rPr lang="fr-FR" dirty="0"/>
              <a:t> et le frère Adrien </a:t>
            </a:r>
            <a:r>
              <a:rPr lang="fr-FR" dirty="0" err="1"/>
              <a:t>Candiard</a:t>
            </a:r>
            <a:r>
              <a:rPr lang="fr-FR" dirty="0"/>
              <a:t> pour le compte de « Retraite dans la ville ». Signe dans la Bible est une suite de méditations bibliques et thématiques, initialement présentées en ligne,</a:t>
            </a:r>
          </a:p>
          <a:p>
            <a:r>
              <a:rPr lang="fr-FR" dirty="0"/>
              <a:t>En huit grands thèmes : les pierres, les plantes, le Ciel, les animaux, la famille, le corps, la société, le quotidien,</a:t>
            </a:r>
          </a:p>
          <a:p>
            <a:r>
              <a:rPr lang="fr-FR" dirty="0"/>
              <a:t>2015. Disponible directement aux </a:t>
            </a:r>
            <a:r>
              <a:rPr lang="fr-FR" dirty="0">
                <a:hlinkClick r:id="rId3"/>
              </a:rPr>
              <a:t>Editions du Cerf</a:t>
            </a:r>
            <a:r>
              <a:rPr lang="fr-FR" dirty="0"/>
              <a:t>, au prix de 12 euros. Vous pouvez aussi solliciter votre libraire habituel.</a:t>
            </a:r>
          </a:p>
        </p:txBody>
      </p:sp>
    </p:spTree>
    <p:extLst>
      <p:ext uri="{BB962C8B-B14F-4D97-AF65-F5344CB8AC3E}">
        <p14:creationId xmlns:p14="http://schemas.microsoft.com/office/powerpoint/2010/main" val="258169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FEB34-8BF3-4BD5-BDED-BFBABBE21221}"/>
              </a:ext>
            </a:extLst>
          </p:cNvPr>
          <p:cNvSpPr>
            <a:spLocks noGrp="1"/>
          </p:cNvSpPr>
          <p:nvPr>
            <p:ph type="title"/>
          </p:nvPr>
        </p:nvSpPr>
        <p:spPr/>
        <p:txBody>
          <a:bodyPr/>
          <a:lstStyle/>
          <a:p>
            <a:r>
              <a:rPr lang="fr-FR" dirty="0"/>
              <a:t>Le Fils Jésus, parfait médiateur. Une lecture de la lettre aux Hébreux. (S)</a:t>
            </a:r>
          </a:p>
        </p:txBody>
      </p:sp>
      <p:pic>
        <p:nvPicPr>
          <p:cNvPr id="6" name="Espace réservé du contenu 5">
            <a:extLst>
              <a:ext uri="{FF2B5EF4-FFF2-40B4-BE49-F238E27FC236}">
                <a16:creationId xmlns:a16="http://schemas.microsoft.com/office/drawing/2014/main" id="{50D34EBE-B03E-42BE-842B-3FD7F4FE82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88283" y="2126222"/>
            <a:ext cx="2707717" cy="3823960"/>
          </a:xfrm>
        </p:spPr>
      </p:pic>
      <p:sp>
        <p:nvSpPr>
          <p:cNvPr id="4" name="Espace réservé du contenu 3">
            <a:extLst>
              <a:ext uri="{FF2B5EF4-FFF2-40B4-BE49-F238E27FC236}">
                <a16:creationId xmlns:a16="http://schemas.microsoft.com/office/drawing/2014/main" id="{AA6CB6D8-2F32-401C-A3A9-2DBDE9827C6F}"/>
              </a:ext>
            </a:extLst>
          </p:cNvPr>
          <p:cNvSpPr>
            <a:spLocks noGrp="1"/>
          </p:cNvSpPr>
          <p:nvPr>
            <p:ph sz="half" idx="2"/>
          </p:nvPr>
        </p:nvSpPr>
        <p:spPr>
          <a:xfrm>
            <a:off x="7190747" y="1905000"/>
            <a:ext cx="4313864" cy="3777622"/>
          </a:xfrm>
        </p:spPr>
        <p:txBody>
          <a:bodyPr>
            <a:noAutofit/>
          </a:bodyPr>
          <a:lstStyle/>
          <a:p>
            <a:r>
              <a:rPr lang="fr-FR" sz="1700" dirty="0"/>
              <a:t>La lettre aux Hébreux est d’un accès difficile pour le commun des mortels, et j’ai moi-même mis du temps à m’y retrouver.,,</a:t>
            </a:r>
          </a:p>
          <a:p>
            <a:r>
              <a:rPr lang="fr-FR" sz="1700" dirty="0"/>
              <a:t>Ce livre est une proposition de lecture pas à pas, donnée dans le cadre d’un cours à des séminaristes.</a:t>
            </a:r>
          </a:p>
          <a:p>
            <a:r>
              <a:rPr lang="fr-FR" sz="1700" dirty="0"/>
              <a:t>J’essaie de montrer comment Jésus, prêtre selon l’ordre de </a:t>
            </a:r>
            <a:r>
              <a:rPr lang="fr-FR" sz="1700" dirty="0" err="1"/>
              <a:t>Melchisédek</a:t>
            </a:r>
            <a:r>
              <a:rPr lang="fr-FR" sz="1700" dirty="0"/>
              <a:t>, est bien le vrai grand-prêtre, médiateur entre Dieu et les hommes.</a:t>
            </a:r>
          </a:p>
          <a:p>
            <a:r>
              <a:rPr lang="fr-FR" sz="1700" dirty="0"/>
              <a:t>2015. Disponible à la demande chez </a:t>
            </a:r>
            <a:r>
              <a:rPr lang="fr-FR" sz="1700" dirty="0">
                <a:hlinkClick r:id="rId3"/>
              </a:rPr>
              <a:t>Books on </a:t>
            </a:r>
            <a:r>
              <a:rPr lang="fr-FR" sz="1700" dirty="0" err="1">
                <a:hlinkClick r:id="rId3"/>
              </a:rPr>
              <a:t>Demand</a:t>
            </a:r>
            <a:r>
              <a:rPr lang="fr-FR" sz="1700" dirty="0"/>
              <a:t>, au prix de 14 euros + frais d’envoi. Vous pouvez aussi solliciter votre libraire.</a:t>
            </a:r>
          </a:p>
        </p:txBody>
      </p:sp>
    </p:spTree>
    <p:extLst>
      <p:ext uri="{BB962C8B-B14F-4D97-AF65-F5344CB8AC3E}">
        <p14:creationId xmlns:p14="http://schemas.microsoft.com/office/powerpoint/2010/main" val="46516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3A22A0-1417-49CF-AB0D-81BACAE74E2D}"/>
              </a:ext>
            </a:extLst>
          </p:cNvPr>
          <p:cNvSpPr>
            <a:spLocks noGrp="1"/>
          </p:cNvSpPr>
          <p:nvPr>
            <p:ph type="title"/>
          </p:nvPr>
        </p:nvSpPr>
        <p:spPr/>
        <p:txBody>
          <a:bodyPr/>
          <a:lstStyle/>
          <a:p>
            <a:r>
              <a:rPr lang="fr-FR" dirty="0"/>
              <a:t>Saint Luc : « Pourquoi et comment j’ai écrit les Actes des Apôtres » (T)</a:t>
            </a:r>
          </a:p>
        </p:txBody>
      </p:sp>
      <p:pic>
        <p:nvPicPr>
          <p:cNvPr id="6" name="Espace réservé du contenu 5">
            <a:extLst>
              <a:ext uri="{FF2B5EF4-FFF2-40B4-BE49-F238E27FC236}">
                <a16:creationId xmlns:a16="http://schemas.microsoft.com/office/drawing/2014/main" id="{286B785D-EDDF-4261-91EC-2BBC6867C19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88526" y="2126222"/>
            <a:ext cx="2807474" cy="3987889"/>
          </a:xfrm>
        </p:spPr>
      </p:pic>
      <p:sp>
        <p:nvSpPr>
          <p:cNvPr id="4" name="Espace réservé du contenu 3">
            <a:extLst>
              <a:ext uri="{FF2B5EF4-FFF2-40B4-BE49-F238E27FC236}">
                <a16:creationId xmlns:a16="http://schemas.microsoft.com/office/drawing/2014/main" id="{568605EC-0849-48E0-8FFF-290C218AE202}"/>
              </a:ext>
            </a:extLst>
          </p:cNvPr>
          <p:cNvSpPr>
            <a:spLocks noGrp="1"/>
          </p:cNvSpPr>
          <p:nvPr>
            <p:ph sz="half" idx="2"/>
          </p:nvPr>
        </p:nvSpPr>
        <p:spPr/>
        <p:txBody>
          <a:bodyPr>
            <a:normAutofit fontScale="92500"/>
          </a:bodyPr>
          <a:lstStyle/>
          <a:p>
            <a:r>
              <a:rPr lang="fr-FR" dirty="0"/>
              <a:t>Je me suis mis dans la peau de Luc pour rédiger cet ouvrage qui essaie de répondre à des questions de base concernant les Actes, et surtout de montrer « la méthode » de Luc. Qui respecte tout à la fois la théologie et l’histoire.</a:t>
            </a:r>
          </a:p>
          <a:p>
            <a:r>
              <a:rPr lang="fr-FR" dirty="0"/>
              <a:t>L’ouvrage este abordable pour un large public.</a:t>
            </a:r>
          </a:p>
          <a:p>
            <a:r>
              <a:rPr lang="fr-FR" dirty="0"/>
              <a:t>2014. En édition à la demande chez </a:t>
            </a:r>
            <a:r>
              <a:rPr lang="fr-FR" dirty="0">
                <a:hlinkClick r:id="rId3"/>
              </a:rPr>
              <a:t>Books on </a:t>
            </a:r>
            <a:r>
              <a:rPr lang="fr-FR" dirty="0" err="1">
                <a:hlinkClick r:id="rId3"/>
              </a:rPr>
              <a:t>Demand</a:t>
            </a:r>
            <a:r>
              <a:rPr lang="fr-FR" dirty="0"/>
              <a:t>, au prix de 12 euros + frais d’envoi. Vous pouvez aussi solliciter votre libraire.</a:t>
            </a:r>
          </a:p>
        </p:txBody>
      </p:sp>
    </p:spTree>
    <p:extLst>
      <p:ext uri="{BB962C8B-B14F-4D97-AF65-F5344CB8AC3E}">
        <p14:creationId xmlns:p14="http://schemas.microsoft.com/office/powerpoint/2010/main" val="10343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80CF1-79BA-417C-B52D-ECED1503549B}"/>
              </a:ext>
            </a:extLst>
          </p:cNvPr>
          <p:cNvSpPr>
            <a:spLocks noGrp="1"/>
          </p:cNvSpPr>
          <p:nvPr>
            <p:ph type="title"/>
          </p:nvPr>
        </p:nvSpPr>
        <p:spPr/>
        <p:txBody>
          <a:bodyPr/>
          <a:lstStyle/>
          <a:p>
            <a:r>
              <a:rPr lang="fr-FR" dirty="0"/>
              <a:t>Saint Pierre, autobiographie 2014 (T)</a:t>
            </a:r>
          </a:p>
        </p:txBody>
      </p:sp>
      <p:pic>
        <p:nvPicPr>
          <p:cNvPr id="6" name="Espace réservé du contenu 5">
            <a:extLst>
              <a:ext uri="{FF2B5EF4-FFF2-40B4-BE49-F238E27FC236}">
                <a16:creationId xmlns:a16="http://schemas.microsoft.com/office/drawing/2014/main" id="{F699323F-DEAC-40C9-957A-5A677FAB8A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79884" y="2126222"/>
            <a:ext cx="2916116" cy="4142210"/>
          </a:xfrm>
        </p:spPr>
      </p:pic>
      <p:sp>
        <p:nvSpPr>
          <p:cNvPr id="4" name="Espace réservé du contenu 3">
            <a:extLst>
              <a:ext uri="{FF2B5EF4-FFF2-40B4-BE49-F238E27FC236}">
                <a16:creationId xmlns:a16="http://schemas.microsoft.com/office/drawing/2014/main" id="{99E66776-333D-4F12-BE86-599A0D8BABBF}"/>
              </a:ext>
            </a:extLst>
          </p:cNvPr>
          <p:cNvSpPr>
            <a:spLocks noGrp="1"/>
          </p:cNvSpPr>
          <p:nvPr>
            <p:ph sz="half" idx="2"/>
          </p:nvPr>
        </p:nvSpPr>
        <p:spPr/>
        <p:txBody>
          <a:bodyPr>
            <a:normAutofit/>
          </a:bodyPr>
          <a:lstStyle/>
          <a:p>
            <a:r>
              <a:rPr lang="fr-FR" sz="1700" dirty="0"/>
              <a:t>Comme le précédent ouvrage sur saint Paul, j’ai voulu laisser parler Pierre racontant sa vie. </a:t>
            </a:r>
          </a:p>
          <a:p>
            <a:r>
              <a:rPr lang="fr-FR" sz="1700" dirty="0"/>
              <a:t>Bien sûr, le récit ressort du texte évangélique, et en aucun cas d’inventions de ma part. Même si, inévitablement, il existe une part d’interprétation.</a:t>
            </a:r>
          </a:p>
          <a:p>
            <a:r>
              <a:rPr lang="fr-FR" sz="1700" dirty="0"/>
              <a:t>2014. En édition à la demande chez </a:t>
            </a:r>
            <a:r>
              <a:rPr lang="fr-FR" sz="1700" dirty="0">
                <a:hlinkClick r:id="rId3"/>
              </a:rPr>
              <a:t>Books on </a:t>
            </a:r>
            <a:r>
              <a:rPr lang="fr-FR" sz="1700" dirty="0" err="1">
                <a:hlinkClick r:id="rId3"/>
              </a:rPr>
              <a:t>Demand</a:t>
            </a:r>
            <a:r>
              <a:rPr lang="fr-FR" sz="1700" dirty="0"/>
              <a:t>, au prix de 10,50 euros + frais d’envoi. Vous pouvez aussi solliciter votre libraire.</a:t>
            </a:r>
          </a:p>
        </p:txBody>
      </p:sp>
    </p:spTree>
    <p:extLst>
      <p:ext uri="{BB962C8B-B14F-4D97-AF65-F5344CB8AC3E}">
        <p14:creationId xmlns:p14="http://schemas.microsoft.com/office/powerpoint/2010/main" val="321867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80CF1-79BA-417C-B52D-ECED1503549B}"/>
              </a:ext>
            </a:extLst>
          </p:cNvPr>
          <p:cNvSpPr>
            <a:spLocks noGrp="1"/>
          </p:cNvSpPr>
          <p:nvPr>
            <p:ph type="title"/>
          </p:nvPr>
        </p:nvSpPr>
        <p:spPr/>
        <p:txBody>
          <a:bodyPr/>
          <a:lstStyle/>
          <a:p>
            <a:r>
              <a:rPr lang="fr-FR" dirty="0"/>
              <a:t>Saint Paul, autobiographie 2014 (T)</a:t>
            </a:r>
          </a:p>
        </p:txBody>
      </p:sp>
      <p:pic>
        <p:nvPicPr>
          <p:cNvPr id="6" name="Espace réservé du contenu 5">
            <a:extLst>
              <a:ext uri="{FF2B5EF4-FFF2-40B4-BE49-F238E27FC236}">
                <a16:creationId xmlns:a16="http://schemas.microsoft.com/office/drawing/2014/main" id="{F699323F-DEAC-40C9-957A-5A677FAB8A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179884" y="2126222"/>
            <a:ext cx="2916115" cy="4142210"/>
          </a:xfrm>
        </p:spPr>
      </p:pic>
      <p:sp>
        <p:nvSpPr>
          <p:cNvPr id="4" name="Espace réservé du contenu 3">
            <a:extLst>
              <a:ext uri="{FF2B5EF4-FFF2-40B4-BE49-F238E27FC236}">
                <a16:creationId xmlns:a16="http://schemas.microsoft.com/office/drawing/2014/main" id="{99E66776-333D-4F12-BE86-599A0D8BABBF}"/>
              </a:ext>
            </a:extLst>
          </p:cNvPr>
          <p:cNvSpPr>
            <a:spLocks noGrp="1"/>
          </p:cNvSpPr>
          <p:nvPr>
            <p:ph sz="half" idx="2"/>
          </p:nvPr>
        </p:nvSpPr>
        <p:spPr/>
        <p:txBody>
          <a:bodyPr>
            <a:normAutofit fontScale="92500" lnSpcReduction="20000"/>
          </a:bodyPr>
          <a:lstStyle/>
          <a:p>
            <a:r>
              <a:rPr lang="fr-FR" dirty="0"/>
              <a:t>Dans cet ouvrage sur saint Paul, j’ai voulu laisser parler Paul racontant sa vie. </a:t>
            </a:r>
          </a:p>
          <a:p>
            <a:r>
              <a:rPr lang="fr-FR" dirty="0"/>
              <a:t>Bien sûr, le récit ressort d’une étude poussée des lettres de Paul et des Actes des Apôtres, et en aucun cas d’inventions de ma part. Même si, inévitablement, il existe une part d’interprétation, en particulier pour ce qui concerne la chronologie.</a:t>
            </a:r>
          </a:p>
          <a:p>
            <a:r>
              <a:rPr lang="fr-FR" dirty="0"/>
              <a:t>2014. En édition à la demande chez </a:t>
            </a:r>
            <a:r>
              <a:rPr lang="fr-FR" dirty="0">
                <a:hlinkClick r:id="rId3"/>
              </a:rPr>
              <a:t>Books on </a:t>
            </a:r>
            <a:r>
              <a:rPr lang="fr-FR" dirty="0" err="1">
                <a:hlinkClick r:id="rId3"/>
              </a:rPr>
              <a:t>Demand</a:t>
            </a:r>
            <a:r>
              <a:rPr lang="fr-FR" dirty="0"/>
              <a:t>, au prix de 14 euros (plusieurs photos) + frais d’envoi. Ebook : 7,99€</a:t>
            </a:r>
            <a:br>
              <a:rPr lang="fr-FR" dirty="0"/>
            </a:br>
            <a:r>
              <a:rPr lang="fr-FR" dirty="0"/>
              <a:t>Vous pouvez aussi solliciter votre libraire.</a:t>
            </a:r>
          </a:p>
        </p:txBody>
      </p:sp>
    </p:spTree>
    <p:extLst>
      <p:ext uri="{BB962C8B-B14F-4D97-AF65-F5344CB8AC3E}">
        <p14:creationId xmlns:p14="http://schemas.microsoft.com/office/powerpoint/2010/main" val="43329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44FF0-2DEB-44AF-8AF0-AC40C36B025A}"/>
              </a:ext>
            </a:extLst>
          </p:cNvPr>
          <p:cNvSpPr>
            <a:spLocks noGrp="1"/>
          </p:cNvSpPr>
          <p:nvPr>
            <p:ph type="title"/>
          </p:nvPr>
        </p:nvSpPr>
        <p:spPr/>
        <p:txBody>
          <a:bodyPr/>
          <a:lstStyle/>
          <a:p>
            <a:r>
              <a:rPr lang="fr-FR" dirty="0"/>
              <a:t>Classement des mes livres : S, T et G</a:t>
            </a:r>
          </a:p>
        </p:txBody>
      </p:sp>
      <p:sp>
        <p:nvSpPr>
          <p:cNvPr id="3" name="Espace réservé du contenu 2">
            <a:extLst>
              <a:ext uri="{FF2B5EF4-FFF2-40B4-BE49-F238E27FC236}">
                <a16:creationId xmlns:a16="http://schemas.microsoft.com/office/drawing/2014/main" id="{24187A0C-85E0-4491-B1B9-790ECC357154}"/>
              </a:ext>
            </a:extLst>
          </p:cNvPr>
          <p:cNvSpPr>
            <a:spLocks noGrp="1"/>
          </p:cNvSpPr>
          <p:nvPr>
            <p:ph idx="1"/>
          </p:nvPr>
        </p:nvSpPr>
        <p:spPr/>
        <p:txBody>
          <a:bodyPr>
            <a:normAutofit fontScale="92500" lnSpcReduction="20000"/>
          </a:bodyPr>
          <a:lstStyle/>
          <a:p>
            <a:r>
              <a:rPr lang="fr-FR" sz="2000" dirty="0"/>
              <a:t>Au fil du temps, après des ouvrages plutôt « scientifiques », je me suis tourné vers une écriture plus accessible, mais toujours sur fond de commentaires bibliques. </a:t>
            </a:r>
          </a:p>
          <a:p>
            <a:r>
              <a:rPr lang="fr-FR" sz="2000" b="1" dirty="0"/>
              <a:t>Tous les livres publiés chez Books on </a:t>
            </a:r>
            <a:r>
              <a:rPr lang="fr-FR" sz="2000" b="1" dirty="0" err="1"/>
              <a:t>Demand</a:t>
            </a:r>
            <a:r>
              <a:rPr lang="fr-FR" sz="2000" b="1" dirty="0"/>
              <a:t> sont habituellement disponibles aussi au format epub, donc en ebooks, à moins de dix euros</a:t>
            </a:r>
            <a:r>
              <a:rPr lang="fr-FR" sz="2000" dirty="0"/>
              <a:t>.</a:t>
            </a:r>
          </a:p>
          <a:p>
            <a:r>
              <a:rPr lang="fr-FR" sz="2000" dirty="0"/>
              <a:t>Je vous propose donc le classement des mes livres selon trois critères : </a:t>
            </a:r>
          </a:p>
          <a:p>
            <a:pPr lvl="1"/>
            <a:r>
              <a:rPr lang="fr-FR" sz="1800" dirty="0"/>
              <a:t>S : Scientifique, mais néanmoins abordable. Ces ouvrages supposent une bonne culture biblique de base.</a:t>
            </a:r>
          </a:p>
          <a:p>
            <a:pPr lvl="1"/>
            <a:r>
              <a:rPr lang="fr-FR" sz="1800" dirty="0"/>
              <a:t>T : Tout public, mais une culture biblique de base reste conseillée,</a:t>
            </a:r>
          </a:p>
          <a:p>
            <a:pPr lvl="1"/>
            <a:r>
              <a:rPr lang="fr-FR" sz="1800" dirty="0"/>
              <a:t>G : Général, accessible à tous, avec un minimum de notes,</a:t>
            </a:r>
            <a:endParaRPr lang="fr-FR" dirty="0"/>
          </a:p>
          <a:p>
            <a:pPr algn="r"/>
            <a:r>
              <a:rPr lang="fr-FR" dirty="0"/>
              <a:t>/,,,</a:t>
            </a:r>
          </a:p>
          <a:p>
            <a:pPr marL="0" indent="0">
              <a:buNone/>
            </a:pPr>
            <a:endParaRPr lang="fr-FR" dirty="0"/>
          </a:p>
        </p:txBody>
      </p:sp>
    </p:spTree>
    <p:extLst>
      <p:ext uri="{BB962C8B-B14F-4D97-AF65-F5344CB8AC3E}">
        <p14:creationId xmlns:p14="http://schemas.microsoft.com/office/powerpoint/2010/main" val="151403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7241D-2CEB-466B-AEDF-CF8A6DF21E9A}"/>
              </a:ext>
            </a:extLst>
          </p:cNvPr>
          <p:cNvSpPr>
            <a:spLocks noGrp="1"/>
          </p:cNvSpPr>
          <p:nvPr>
            <p:ph type="title"/>
          </p:nvPr>
        </p:nvSpPr>
        <p:spPr/>
        <p:txBody>
          <a:bodyPr/>
          <a:lstStyle/>
          <a:p>
            <a:r>
              <a:rPr lang="fr-FR" dirty="0"/>
              <a:t>Une introduction à la lettre aux (S) Romains</a:t>
            </a:r>
          </a:p>
        </p:txBody>
      </p:sp>
      <p:pic>
        <p:nvPicPr>
          <p:cNvPr id="6" name="Espace réservé du contenu 5">
            <a:extLst>
              <a:ext uri="{FF2B5EF4-FFF2-40B4-BE49-F238E27FC236}">
                <a16:creationId xmlns:a16="http://schemas.microsoft.com/office/drawing/2014/main" id="{FA351445-387A-4E79-BB8B-99F37F9B2BF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27385" y="2126222"/>
            <a:ext cx="2568615" cy="4247666"/>
          </a:xfrm>
        </p:spPr>
      </p:pic>
      <p:sp>
        <p:nvSpPr>
          <p:cNvPr id="4" name="Espace réservé du contenu 3">
            <a:extLst>
              <a:ext uri="{FF2B5EF4-FFF2-40B4-BE49-F238E27FC236}">
                <a16:creationId xmlns:a16="http://schemas.microsoft.com/office/drawing/2014/main" id="{DB364FCF-FEA4-43CD-B404-AE468E0BD084}"/>
              </a:ext>
            </a:extLst>
          </p:cNvPr>
          <p:cNvSpPr>
            <a:spLocks noGrp="1"/>
          </p:cNvSpPr>
          <p:nvPr>
            <p:ph sz="half" idx="2"/>
          </p:nvPr>
        </p:nvSpPr>
        <p:spPr>
          <a:xfrm>
            <a:off x="7048767" y="1356201"/>
            <a:ext cx="4313864" cy="3777622"/>
          </a:xfrm>
        </p:spPr>
        <p:txBody>
          <a:bodyPr>
            <a:noAutofit/>
          </a:bodyPr>
          <a:lstStyle/>
          <a:p>
            <a:r>
              <a:rPr lang="fr-FR" sz="1700" dirty="0"/>
              <a:t>Après un exposé sur le genre littéraire de la « Lettre » ou de l'« Épître » aux Romains, je brosse un tableau de son arrière-plan historique - élément essentiel pour la compréhension du texte.</a:t>
            </a:r>
          </a:p>
          <a:p>
            <a:r>
              <a:rPr lang="fr-FR" sz="1700" dirty="0"/>
              <a:t>Je montre ensuite comment la Lettre se structure autour de deux grandes convictions théologiques de Paul : selon la création ancienne, le péché règne en maître et l'univers entier a besoin de rédemption. Mais l'avènement du Christ inaugure une création nouvelle et le règne de la grâce commence alors.</a:t>
            </a:r>
          </a:p>
          <a:p>
            <a:r>
              <a:rPr lang="fr-FR" sz="1700" dirty="0"/>
              <a:t>1988. Disponible directement aux </a:t>
            </a:r>
            <a:r>
              <a:rPr lang="fr-FR" sz="1700" dirty="0">
                <a:hlinkClick r:id="rId3"/>
              </a:rPr>
              <a:t>Editions du Cerf</a:t>
            </a:r>
            <a:r>
              <a:rPr lang="fr-FR" sz="1700" dirty="0"/>
              <a:t>, au prix ce 29 euros. Vous pouvez aussi solliciter votre libraire.</a:t>
            </a:r>
          </a:p>
        </p:txBody>
      </p:sp>
    </p:spTree>
    <p:extLst>
      <p:ext uri="{BB962C8B-B14F-4D97-AF65-F5344CB8AC3E}">
        <p14:creationId xmlns:p14="http://schemas.microsoft.com/office/powerpoint/2010/main" val="233432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44FF0-2DEB-44AF-8AF0-AC40C36B025A}"/>
              </a:ext>
            </a:extLst>
          </p:cNvPr>
          <p:cNvSpPr>
            <a:spLocks noGrp="1"/>
          </p:cNvSpPr>
          <p:nvPr>
            <p:ph type="title"/>
          </p:nvPr>
        </p:nvSpPr>
        <p:spPr/>
        <p:txBody>
          <a:bodyPr/>
          <a:lstStyle/>
          <a:p>
            <a:r>
              <a:rPr lang="fr-FR" dirty="0"/>
              <a:t>Le management selon Jésus (G)</a:t>
            </a:r>
          </a:p>
        </p:txBody>
      </p:sp>
      <p:sp>
        <p:nvSpPr>
          <p:cNvPr id="3" name="Espace réservé du contenu 2">
            <a:extLst>
              <a:ext uri="{FF2B5EF4-FFF2-40B4-BE49-F238E27FC236}">
                <a16:creationId xmlns:a16="http://schemas.microsoft.com/office/drawing/2014/main" id="{24187A0C-85E0-4491-B1B9-790ECC357154}"/>
              </a:ext>
            </a:extLst>
          </p:cNvPr>
          <p:cNvSpPr>
            <a:spLocks noGrp="1"/>
          </p:cNvSpPr>
          <p:nvPr>
            <p:ph idx="1"/>
          </p:nvPr>
        </p:nvSpPr>
        <p:spPr>
          <a:xfrm>
            <a:off x="6447453" y="2133600"/>
            <a:ext cx="5057159" cy="3777622"/>
          </a:xfrm>
        </p:spPr>
        <p:txBody>
          <a:bodyPr/>
          <a:lstStyle/>
          <a:p>
            <a:r>
              <a:rPr lang="fr-FR" sz="2000" dirty="0"/>
              <a:t>O</a:t>
            </a:r>
            <a:r>
              <a:rPr lang="fr-FR" dirty="0"/>
              <a:t>u comment Jésus a recruté les Douze, les a formés, instruits, stimulés etc. Dans ce livre, écrit sur une idée de Florian </a:t>
            </a:r>
            <a:r>
              <a:rPr lang="fr-FR" dirty="0" err="1"/>
              <a:t>Mantione</a:t>
            </a:r>
            <a:r>
              <a:rPr lang="fr-FR" dirty="0"/>
              <a:t>, fondateur d’un célèbre cabinet de recrutement sur Montpellier, et en coédition avec lui, je suis… Jésus et répond aux questions de Florian le soir de la Cène. </a:t>
            </a:r>
          </a:p>
          <a:p>
            <a:r>
              <a:rPr lang="fr-FR" dirty="0"/>
              <a:t>Paru le 10 novembre 2021. </a:t>
            </a:r>
            <a:r>
              <a:rPr lang="fr-FR" dirty="0">
                <a:hlinkClick r:id="rId2"/>
              </a:rPr>
              <a:t>Cerf</a:t>
            </a:r>
            <a:r>
              <a:rPr lang="fr-FR" dirty="0"/>
              <a:t>, </a:t>
            </a:r>
            <a:r>
              <a:rPr lang="fr-FR"/>
              <a:t>248 p.,</a:t>
            </a:r>
            <a:r>
              <a:rPr lang="fr-FR" dirty="0"/>
              <a:t> </a:t>
            </a:r>
            <a:r>
              <a:rPr lang="fr-FR"/>
              <a:t>au </a:t>
            </a:r>
            <a:r>
              <a:rPr lang="fr-FR" dirty="0"/>
              <a:t>prix de 20 euros. Vous pouvez aussi solliciter votre libraire.</a:t>
            </a:r>
          </a:p>
          <a:p>
            <a:pPr algn="r"/>
            <a:r>
              <a:rPr lang="fr-FR" dirty="0"/>
              <a:t>/,,,</a:t>
            </a:r>
          </a:p>
          <a:p>
            <a:pPr marL="0" indent="0">
              <a:buNone/>
            </a:pPr>
            <a:endParaRPr lang="fr-FR" dirty="0"/>
          </a:p>
        </p:txBody>
      </p:sp>
      <p:pic>
        <p:nvPicPr>
          <p:cNvPr id="5" name="Image 4">
            <a:extLst>
              <a:ext uri="{FF2B5EF4-FFF2-40B4-BE49-F238E27FC236}">
                <a16:creationId xmlns:a16="http://schemas.microsoft.com/office/drawing/2014/main" id="{E7563E8E-D90E-425B-B169-46268163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068" y="1905000"/>
            <a:ext cx="2343150" cy="3638550"/>
          </a:xfrm>
          <a:prstGeom prst="rect">
            <a:avLst/>
          </a:prstGeom>
        </p:spPr>
      </p:pic>
    </p:spTree>
    <p:extLst>
      <p:ext uri="{BB962C8B-B14F-4D97-AF65-F5344CB8AC3E}">
        <p14:creationId xmlns:p14="http://schemas.microsoft.com/office/powerpoint/2010/main" val="290358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A4B65-F515-402E-9320-AADC13B598CE}"/>
              </a:ext>
            </a:extLst>
          </p:cNvPr>
          <p:cNvSpPr>
            <a:spLocks noGrp="1"/>
          </p:cNvSpPr>
          <p:nvPr>
            <p:ph type="title"/>
          </p:nvPr>
        </p:nvSpPr>
        <p:spPr/>
        <p:txBody>
          <a:bodyPr/>
          <a:lstStyle/>
          <a:p>
            <a:r>
              <a:rPr lang="fr-FR" dirty="0"/>
              <a:t>Le Messie Jésus (G)</a:t>
            </a:r>
          </a:p>
        </p:txBody>
      </p:sp>
      <p:pic>
        <p:nvPicPr>
          <p:cNvPr id="6" name="Espace réservé du contenu 5">
            <a:extLst>
              <a:ext uri="{FF2B5EF4-FFF2-40B4-BE49-F238E27FC236}">
                <a16:creationId xmlns:a16="http://schemas.microsoft.com/office/drawing/2014/main" id="{8264645D-C103-46DD-A93D-38AC1FBBD0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059591" y="2129280"/>
            <a:ext cx="3036409" cy="4306963"/>
          </a:xfrm>
        </p:spPr>
      </p:pic>
      <p:sp>
        <p:nvSpPr>
          <p:cNvPr id="4" name="Espace réservé du contenu 3">
            <a:extLst>
              <a:ext uri="{FF2B5EF4-FFF2-40B4-BE49-F238E27FC236}">
                <a16:creationId xmlns:a16="http://schemas.microsoft.com/office/drawing/2014/main" id="{9A044F6C-445E-47A7-AB75-39185DA7DF9D}"/>
              </a:ext>
            </a:extLst>
          </p:cNvPr>
          <p:cNvSpPr>
            <a:spLocks noGrp="1"/>
          </p:cNvSpPr>
          <p:nvPr>
            <p:ph sz="half" idx="2"/>
          </p:nvPr>
        </p:nvSpPr>
        <p:spPr/>
        <p:txBody>
          <a:bodyPr>
            <a:normAutofit fontScale="92500" lnSpcReduction="20000"/>
          </a:bodyPr>
          <a:lstStyle/>
          <a:p>
            <a:r>
              <a:rPr lang="fr-FR" dirty="0"/>
              <a:t>Pour moi, l’un de mes meilleurs livres… </a:t>
            </a:r>
          </a:p>
          <a:p>
            <a:r>
              <a:rPr lang="fr-FR" dirty="0"/>
              <a:t>Une manière d’aborder la vie de Jésus, à travers les souvenirs d’André son disciple, qui l’a accompagné tout au long de sa vie.</a:t>
            </a:r>
          </a:p>
          <a:p>
            <a:r>
              <a:rPr lang="fr-FR" dirty="0"/>
              <a:t>Destiné au public le plus large, j’ai renoncé aux notes et même aux références des citations. </a:t>
            </a:r>
          </a:p>
          <a:p>
            <a:r>
              <a:rPr lang="fr-FR" dirty="0"/>
              <a:t>2021. En édition à la demande, chez </a:t>
            </a:r>
            <a:r>
              <a:rPr lang="fr-FR" dirty="0">
                <a:hlinkClick r:id="rId3"/>
              </a:rPr>
              <a:t>Books on </a:t>
            </a:r>
            <a:r>
              <a:rPr lang="fr-FR" dirty="0" err="1">
                <a:hlinkClick r:id="rId3"/>
              </a:rPr>
              <a:t>Demand</a:t>
            </a:r>
            <a:r>
              <a:rPr lang="fr-FR" dirty="0"/>
              <a:t>, pour 12 euros + frais d’envoi. Ebook : 7,99€</a:t>
            </a:r>
            <a:br>
              <a:rPr lang="fr-FR" dirty="0"/>
            </a:br>
            <a:r>
              <a:rPr lang="fr-FR" dirty="0"/>
              <a:t>Vous pouvez aussi solliciter votre libraire.</a:t>
            </a:r>
          </a:p>
        </p:txBody>
      </p:sp>
    </p:spTree>
    <p:extLst>
      <p:ext uri="{BB962C8B-B14F-4D97-AF65-F5344CB8AC3E}">
        <p14:creationId xmlns:p14="http://schemas.microsoft.com/office/powerpoint/2010/main" val="1643667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C3AC4-E0D0-4E37-8E3F-6162D09A38D7}"/>
              </a:ext>
            </a:extLst>
          </p:cNvPr>
          <p:cNvSpPr>
            <a:spLocks noGrp="1"/>
          </p:cNvSpPr>
          <p:nvPr>
            <p:ph type="title"/>
          </p:nvPr>
        </p:nvSpPr>
        <p:spPr/>
        <p:txBody>
          <a:bodyPr/>
          <a:lstStyle/>
          <a:p>
            <a:r>
              <a:rPr lang="fr-FR" dirty="0"/>
              <a:t>Puissance de la fragilité (T)</a:t>
            </a:r>
          </a:p>
        </p:txBody>
      </p:sp>
      <p:pic>
        <p:nvPicPr>
          <p:cNvPr id="6" name="Espace réservé du contenu 5">
            <a:extLst>
              <a:ext uri="{FF2B5EF4-FFF2-40B4-BE49-F238E27FC236}">
                <a16:creationId xmlns:a16="http://schemas.microsoft.com/office/drawing/2014/main" id="{637A34A3-D8A6-4827-BE31-4FF9A04394B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131938" y="1905000"/>
            <a:ext cx="2766465" cy="3924963"/>
          </a:xfrm>
        </p:spPr>
      </p:pic>
      <p:sp>
        <p:nvSpPr>
          <p:cNvPr id="4" name="Espace réservé du contenu 3">
            <a:extLst>
              <a:ext uri="{FF2B5EF4-FFF2-40B4-BE49-F238E27FC236}">
                <a16:creationId xmlns:a16="http://schemas.microsoft.com/office/drawing/2014/main" id="{53B8D92F-710F-45F7-A5AA-E7297F27DA2D}"/>
              </a:ext>
            </a:extLst>
          </p:cNvPr>
          <p:cNvSpPr>
            <a:spLocks noGrp="1"/>
          </p:cNvSpPr>
          <p:nvPr>
            <p:ph sz="half" idx="2"/>
          </p:nvPr>
        </p:nvSpPr>
        <p:spPr>
          <a:xfrm>
            <a:off x="6782603" y="2126222"/>
            <a:ext cx="4722007" cy="3777622"/>
          </a:xfrm>
        </p:spPr>
        <p:txBody>
          <a:bodyPr>
            <a:normAutofit fontScale="92500" lnSpcReduction="20000"/>
          </a:bodyPr>
          <a:lstStyle/>
          <a:p>
            <a:r>
              <a:rPr lang="fr-FR" b="0" i="0" dirty="0">
                <a:solidFill>
                  <a:srgbClr val="000000"/>
                </a:solidFill>
                <a:effectLst/>
              </a:rPr>
              <a:t>Dans un monde où la force et la violence règnent en maîtres, il peut paraître insensé d'attribuer une quelconque puissance à la fragilité. Mais un parcours biblique comme celui qui est proposé ici montre clairement que nos fragilités sont le lieu de la manifestation et du soutien de Dieu. </a:t>
            </a:r>
            <a:br>
              <a:rPr lang="fr-FR" b="0" i="0" dirty="0">
                <a:solidFill>
                  <a:srgbClr val="000000"/>
                </a:solidFill>
                <a:effectLst/>
              </a:rPr>
            </a:br>
            <a:r>
              <a:rPr lang="fr-FR" b="0" i="0" dirty="0">
                <a:solidFill>
                  <a:srgbClr val="000000"/>
                </a:solidFill>
                <a:effectLst/>
              </a:rPr>
              <a:t>Avec un peu de distance dans l'espace et dans le temps, on comprend alors que nul n'est jamais plus fort que celui qui s'offre au Seigneur dans ses fragilités mêmes.</a:t>
            </a:r>
          </a:p>
          <a:p>
            <a:r>
              <a:rPr lang="fr-FR" dirty="0"/>
              <a:t>En édition à la demande, chez </a:t>
            </a:r>
            <a:r>
              <a:rPr lang="fr-FR" dirty="0">
                <a:hlinkClick r:id="rId3"/>
              </a:rPr>
              <a:t>Books on </a:t>
            </a:r>
            <a:r>
              <a:rPr lang="fr-FR" dirty="0" err="1">
                <a:hlinkClick r:id="rId3"/>
              </a:rPr>
              <a:t>Demand</a:t>
            </a:r>
            <a:r>
              <a:rPr lang="fr-FR" dirty="0"/>
              <a:t>, pour 11 euros + frais d’envoi. Ebook : 8,49€</a:t>
            </a:r>
            <a:br>
              <a:rPr lang="fr-FR" dirty="0"/>
            </a:br>
            <a:r>
              <a:rPr lang="fr-FR" dirty="0"/>
              <a:t>Vous pouvez aussi solliciter votre libraire.</a:t>
            </a:r>
          </a:p>
          <a:p>
            <a:endParaRPr lang="fr-FR" dirty="0"/>
          </a:p>
        </p:txBody>
      </p:sp>
    </p:spTree>
    <p:extLst>
      <p:ext uri="{BB962C8B-B14F-4D97-AF65-F5344CB8AC3E}">
        <p14:creationId xmlns:p14="http://schemas.microsoft.com/office/powerpoint/2010/main" val="328197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C3AC4-E0D0-4E37-8E3F-6162D09A38D7}"/>
              </a:ext>
            </a:extLst>
          </p:cNvPr>
          <p:cNvSpPr>
            <a:spLocks noGrp="1"/>
          </p:cNvSpPr>
          <p:nvPr>
            <p:ph type="title"/>
          </p:nvPr>
        </p:nvSpPr>
        <p:spPr/>
        <p:txBody>
          <a:bodyPr/>
          <a:lstStyle/>
          <a:p>
            <a:r>
              <a:rPr lang="fr-FR" dirty="0"/>
              <a:t>En Christ, renaître à la vie (S)</a:t>
            </a:r>
          </a:p>
        </p:txBody>
      </p:sp>
      <p:pic>
        <p:nvPicPr>
          <p:cNvPr id="6" name="Espace réservé du contenu 5">
            <a:extLst>
              <a:ext uri="{FF2B5EF4-FFF2-40B4-BE49-F238E27FC236}">
                <a16:creationId xmlns:a16="http://schemas.microsoft.com/office/drawing/2014/main" id="{637A34A3-D8A6-4827-BE31-4FF9A04394B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2815627" y="2292593"/>
            <a:ext cx="2659444" cy="3444876"/>
          </a:xfrm>
        </p:spPr>
      </p:pic>
      <p:sp>
        <p:nvSpPr>
          <p:cNvPr id="4" name="Espace réservé du contenu 3">
            <a:extLst>
              <a:ext uri="{FF2B5EF4-FFF2-40B4-BE49-F238E27FC236}">
                <a16:creationId xmlns:a16="http://schemas.microsoft.com/office/drawing/2014/main" id="{53B8D92F-710F-45F7-A5AA-E7297F27DA2D}"/>
              </a:ext>
            </a:extLst>
          </p:cNvPr>
          <p:cNvSpPr>
            <a:spLocks noGrp="1"/>
          </p:cNvSpPr>
          <p:nvPr>
            <p:ph sz="half" idx="2"/>
          </p:nvPr>
        </p:nvSpPr>
        <p:spPr>
          <a:xfrm>
            <a:off x="6782603" y="2126222"/>
            <a:ext cx="4722007" cy="3777622"/>
          </a:xfrm>
        </p:spPr>
        <p:txBody>
          <a:bodyPr>
            <a:normAutofit fontScale="92500" lnSpcReduction="20000"/>
          </a:bodyPr>
          <a:lstStyle/>
          <a:p>
            <a:r>
              <a:rPr lang="fr-FR" b="0" i="0" dirty="0">
                <a:solidFill>
                  <a:srgbClr val="000000"/>
                </a:solidFill>
                <a:effectLst/>
              </a:rPr>
              <a:t>Des commentaires de la théologie de Paul, on n'en trouve pratiquement plus en français, et même en d'autres langues, depuis des années : comme si l'idée d'une synthèse de l'œuvre d'un auteur aussi foisonnant était impossible. En pensant à mes amis, à mes anciens étudiants, j'ai pris le risque d’écrire sur ce sujet, à partir d'un enseignement dispensé depuis près de quarante ans et que j'ai essayé de rendre le plus abordable possible. </a:t>
            </a:r>
          </a:p>
          <a:p>
            <a:r>
              <a:rPr lang="fr-FR" dirty="0"/>
              <a:t>2021. En édition à la demande, chez </a:t>
            </a:r>
            <a:r>
              <a:rPr lang="fr-FR" dirty="0">
                <a:hlinkClick r:id="rId3"/>
              </a:rPr>
              <a:t>Books on </a:t>
            </a:r>
            <a:r>
              <a:rPr lang="fr-FR" dirty="0" err="1">
                <a:hlinkClick r:id="rId3"/>
              </a:rPr>
              <a:t>Demand</a:t>
            </a:r>
            <a:r>
              <a:rPr lang="fr-FR" dirty="0"/>
              <a:t>, pour 13 euros + frais d’envoi. Ebook : 7,99€</a:t>
            </a:r>
            <a:br>
              <a:rPr lang="fr-FR" dirty="0"/>
            </a:br>
            <a:r>
              <a:rPr lang="fr-FR" dirty="0"/>
              <a:t>Vous pouvez aussi solliciter votre libraire.</a:t>
            </a:r>
          </a:p>
          <a:p>
            <a:endParaRPr lang="fr-FR" dirty="0"/>
          </a:p>
        </p:txBody>
      </p:sp>
    </p:spTree>
    <p:extLst>
      <p:ext uri="{BB962C8B-B14F-4D97-AF65-F5344CB8AC3E}">
        <p14:creationId xmlns:p14="http://schemas.microsoft.com/office/powerpoint/2010/main" val="347596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C3AC4-E0D0-4E37-8E3F-6162D09A38D7}"/>
              </a:ext>
            </a:extLst>
          </p:cNvPr>
          <p:cNvSpPr>
            <a:spLocks noGrp="1"/>
          </p:cNvSpPr>
          <p:nvPr>
            <p:ph type="title"/>
          </p:nvPr>
        </p:nvSpPr>
        <p:spPr/>
        <p:txBody>
          <a:bodyPr/>
          <a:lstStyle/>
          <a:p>
            <a:r>
              <a:rPr lang="fr-FR" dirty="0"/>
              <a:t>Sans peur et sans reproche (G)</a:t>
            </a:r>
          </a:p>
        </p:txBody>
      </p:sp>
      <p:pic>
        <p:nvPicPr>
          <p:cNvPr id="6" name="Espace réservé du contenu 5">
            <a:extLst>
              <a:ext uri="{FF2B5EF4-FFF2-40B4-BE49-F238E27FC236}">
                <a16:creationId xmlns:a16="http://schemas.microsoft.com/office/drawing/2014/main" id="{637A34A3-D8A6-4827-BE31-4FF9A04394B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5627" y="2126221"/>
            <a:ext cx="2659445" cy="3777621"/>
          </a:xfrm>
        </p:spPr>
      </p:pic>
      <p:sp>
        <p:nvSpPr>
          <p:cNvPr id="4" name="Espace réservé du contenu 3">
            <a:extLst>
              <a:ext uri="{FF2B5EF4-FFF2-40B4-BE49-F238E27FC236}">
                <a16:creationId xmlns:a16="http://schemas.microsoft.com/office/drawing/2014/main" id="{53B8D92F-710F-45F7-A5AA-E7297F27DA2D}"/>
              </a:ext>
            </a:extLst>
          </p:cNvPr>
          <p:cNvSpPr>
            <a:spLocks noGrp="1"/>
          </p:cNvSpPr>
          <p:nvPr>
            <p:ph sz="half" idx="2"/>
          </p:nvPr>
        </p:nvSpPr>
        <p:spPr>
          <a:xfrm>
            <a:off x="6782603" y="2126221"/>
            <a:ext cx="4722007" cy="3918443"/>
          </a:xfrm>
        </p:spPr>
        <p:txBody>
          <a:bodyPr>
            <a:normAutofit fontScale="92500" lnSpcReduction="20000"/>
          </a:bodyPr>
          <a:lstStyle/>
          <a:p>
            <a:r>
              <a:rPr lang="fr-FR" b="0" i="0" dirty="0">
                <a:solidFill>
                  <a:srgbClr val="000000"/>
                </a:solidFill>
                <a:effectLst/>
              </a:rPr>
              <a:t>La peur a toujours accompagné les pandémies. Avec le surgissement de la Covid-19, la peur fait un retour en force dans l'actualité, quels que soient les pays.</a:t>
            </a:r>
            <a:br>
              <a:rPr lang="fr-FR" dirty="0"/>
            </a:br>
            <a:r>
              <a:rPr lang="fr-FR" b="0" i="0" dirty="0">
                <a:solidFill>
                  <a:srgbClr val="000000"/>
                </a:solidFill>
                <a:effectLst/>
              </a:rPr>
              <a:t>Rien d'étonnant pour les auteurs bibliques: ceux-ci nous assurent que la peur, quelle qu'en soit la forme, est le fruit d'un manque, celui d'être "comme" Dieu et non pas Dieu. Aussi la peur est-elle une composante naturelle de tout être humain dès sa naissance.</a:t>
            </a:r>
          </a:p>
          <a:p>
            <a:r>
              <a:rPr lang="fr-FR" dirty="0"/>
              <a:t>2020. En édition à la demande, chez </a:t>
            </a:r>
            <a:r>
              <a:rPr lang="fr-FR" dirty="0">
                <a:hlinkClick r:id="rId3"/>
              </a:rPr>
              <a:t>Books on </a:t>
            </a:r>
            <a:r>
              <a:rPr lang="fr-FR" dirty="0" err="1">
                <a:hlinkClick r:id="rId3"/>
              </a:rPr>
              <a:t>Demand</a:t>
            </a:r>
            <a:r>
              <a:rPr lang="fr-FR" dirty="0"/>
              <a:t>, pour 7,99 euros + frais d’envoi. Ebook : 5,99€</a:t>
            </a:r>
            <a:br>
              <a:rPr lang="fr-FR" dirty="0"/>
            </a:br>
            <a:r>
              <a:rPr lang="fr-FR" dirty="0"/>
              <a:t>Vous pouvez aussi solliciter votre libraire.</a:t>
            </a:r>
          </a:p>
          <a:p>
            <a:endParaRPr lang="fr-FR" dirty="0"/>
          </a:p>
        </p:txBody>
      </p:sp>
    </p:spTree>
    <p:extLst>
      <p:ext uri="{BB962C8B-B14F-4D97-AF65-F5344CB8AC3E}">
        <p14:creationId xmlns:p14="http://schemas.microsoft.com/office/powerpoint/2010/main" val="17814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BA4B65-F515-402E-9320-AADC13B598CE}"/>
              </a:ext>
            </a:extLst>
          </p:cNvPr>
          <p:cNvSpPr>
            <a:spLocks noGrp="1"/>
          </p:cNvSpPr>
          <p:nvPr>
            <p:ph type="title"/>
          </p:nvPr>
        </p:nvSpPr>
        <p:spPr/>
        <p:txBody>
          <a:bodyPr/>
          <a:lstStyle/>
          <a:p>
            <a:r>
              <a:rPr lang="fr-FR" dirty="0"/>
              <a:t>Saint Paul, autobiographie 2020 (T)</a:t>
            </a:r>
          </a:p>
        </p:txBody>
      </p:sp>
      <p:pic>
        <p:nvPicPr>
          <p:cNvPr id="6" name="Espace réservé du contenu 5">
            <a:extLst>
              <a:ext uri="{FF2B5EF4-FFF2-40B4-BE49-F238E27FC236}">
                <a16:creationId xmlns:a16="http://schemas.microsoft.com/office/drawing/2014/main" id="{8264645D-C103-46DD-A93D-38AC1FBBD0D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3059591" y="2129442"/>
            <a:ext cx="3036409" cy="4306640"/>
          </a:xfrm>
        </p:spPr>
      </p:pic>
      <p:sp>
        <p:nvSpPr>
          <p:cNvPr id="4" name="Espace réservé du contenu 3">
            <a:extLst>
              <a:ext uri="{FF2B5EF4-FFF2-40B4-BE49-F238E27FC236}">
                <a16:creationId xmlns:a16="http://schemas.microsoft.com/office/drawing/2014/main" id="{9A044F6C-445E-47A7-AB75-39185DA7DF9D}"/>
              </a:ext>
            </a:extLst>
          </p:cNvPr>
          <p:cNvSpPr>
            <a:spLocks noGrp="1"/>
          </p:cNvSpPr>
          <p:nvPr>
            <p:ph sz="half" idx="2"/>
          </p:nvPr>
        </p:nvSpPr>
        <p:spPr>
          <a:xfrm>
            <a:off x="7190746" y="2126221"/>
            <a:ext cx="4425865" cy="4306639"/>
          </a:xfrm>
        </p:spPr>
        <p:txBody>
          <a:bodyPr>
            <a:normAutofit fontScale="92500" lnSpcReduction="10000"/>
          </a:bodyPr>
          <a:lstStyle/>
          <a:p>
            <a:r>
              <a:rPr lang="fr-FR" dirty="0"/>
              <a:t>Un remake de l’édition 2014, allégé sur certains points, augmenté sur d’autres (chronologie, bibliographie) </a:t>
            </a:r>
          </a:p>
          <a:p>
            <a:r>
              <a:rPr lang="fr-FR" dirty="0"/>
              <a:t>Dans ce livre, c’est Paul lui-même qui est censé me parler et me raconter sa vie.</a:t>
            </a:r>
          </a:p>
          <a:p>
            <a:r>
              <a:rPr lang="fr-FR" dirty="0"/>
              <a:t>Il n’existe que très peu de livres en français au sujet de la vie de l’apôtre Paul, qui soit tout à la fois bien informé et accessible. Je suis fier de celui-ci</a:t>
            </a:r>
          </a:p>
          <a:p>
            <a:r>
              <a:rPr lang="fr-FR" dirty="0"/>
              <a:t>2020. En édition à la demande, chez </a:t>
            </a:r>
            <a:r>
              <a:rPr lang="fr-FR" dirty="0">
                <a:hlinkClick r:id="rId3"/>
              </a:rPr>
              <a:t>Books on </a:t>
            </a:r>
            <a:r>
              <a:rPr lang="fr-FR" dirty="0" err="1">
                <a:hlinkClick r:id="rId3"/>
              </a:rPr>
              <a:t>Demand</a:t>
            </a:r>
            <a:r>
              <a:rPr lang="fr-FR" dirty="0"/>
              <a:t>, pour 14 euros + frais d’envoi. Ebook : 9,99€</a:t>
            </a:r>
            <a:br>
              <a:rPr lang="fr-FR" dirty="0"/>
            </a:br>
            <a:r>
              <a:rPr lang="fr-FR" dirty="0"/>
              <a:t>Vous pouvez aussi solliciter votre libraire.</a:t>
            </a:r>
          </a:p>
        </p:txBody>
      </p:sp>
    </p:spTree>
    <p:extLst>
      <p:ext uri="{BB962C8B-B14F-4D97-AF65-F5344CB8AC3E}">
        <p14:creationId xmlns:p14="http://schemas.microsoft.com/office/powerpoint/2010/main" val="3682814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95ED13-0A4D-4A72-AB4F-7BA190F0E9D3}"/>
              </a:ext>
            </a:extLst>
          </p:cNvPr>
          <p:cNvSpPr>
            <a:spLocks noGrp="1"/>
          </p:cNvSpPr>
          <p:nvPr>
            <p:ph type="title"/>
          </p:nvPr>
        </p:nvSpPr>
        <p:spPr/>
        <p:txBody>
          <a:bodyPr/>
          <a:lstStyle/>
          <a:p>
            <a:r>
              <a:rPr lang="fr-FR" dirty="0"/>
              <a:t>Je suis né plusieurs fois dans ma vie (G)</a:t>
            </a:r>
          </a:p>
        </p:txBody>
      </p:sp>
      <p:pic>
        <p:nvPicPr>
          <p:cNvPr id="6" name="Espace réservé du contenu 5">
            <a:extLst>
              <a:ext uri="{FF2B5EF4-FFF2-40B4-BE49-F238E27FC236}">
                <a16:creationId xmlns:a16="http://schemas.microsoft.com/office/drawing/2014/main" id="{39794420-2C2B-42DE-9D0C-0DC87C4A00B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81235" y="2126222"/>
            <a:ext cx="2714765" cy="3777622"/>
          </a:xfrm>
        </p:spPr>
      </p:pic>
      <p:sp>
        <p:nvSpPr>
          <p:cNvPr id="4" name="Espace réservé du contenu 3">
            <a:extLst>
              <a:ext uri="{FF2B5EF4-FFF2-40B4-BE49-F238E27FC236}">
                <a16:creationId xmlns:a16="http://schemas.microsoft.com/office/drawing/2014/main" id="{81B08559-BC9E-47AF-835A-A0F140443302}"/>
              </a:ext>
            </a:extLst>
          </p:cNvPr>
          <p:cNvSpPr>
            <a:spLocks noGrp="1"/>
          </p:cNvSpPr>
          <p:nvPr>
            <p:ph sz="half" idx="2"/>
          </p:nvPr>
        </p:nvSpPr>
        <p:spPr/>
        <p:txBody>
          <a:bodyPr>
            <a:normAutofit fontScale="92500" lnSpcReduction="20000"/>
          </a:bodyPr>
          <a:lstStyle/>
          <a:p>
            <a:r>
              <a:rPr lang="fr-FR" dirty="0"/>
              <a:t>Serait-ce du vil orgueil que de parler de soi ? Peut-être pas dès lors qu’il s’agit en fait de parler de Dieu et de ses interventions dans ma vie.</a:t>
            </a:r>
          </a:p>
          <a:p>
            <a:r>
              <a:rPr lang="fr-FR" dirty="0"/>
              <a:t>Ce sont ces interventions que j’ai baptisées « naissances », et que je remets dans leur contexte large. Et donc une autobiographie si l’on veut.</a:t>
            </a:r>
          </a:p>
          <a:p>
            <a:r>
              <a:rPr lang="fr-FR" dirty="0"/>
              <a:t>2020. En édition à la demande chez </a:t>
            </a:r>
            <a:r>
              <a:rPr lang="fr-FR" dirty="0">
                <a:hlinkClick r:id="rId3"/>
              </a:rPr>
              <a:t>Books on </a:t>
            </a:r>
            <a:r>
              <a:rPr lang="fr-FR" dirty="0" err="1">
                <a:hlinkClick r:id="rId3"/>
              </a:rPr>
              <a:t>Demand</a:t>
            </a:r>
            <a:r>
              <a:rPr lang="fr-FR" dirty="0"/>
              <a:t>, au prix de 14 euros (5 pages de photos) + frais d’envoi. Ebook : 9,49€</a:t>
            </a:r>
            <a:br>
              <a:rPr lang="fr-FR" dirty="0"/>
            </a:br>
            <a:r>
              <a:rPr lang="fr-FR" dirty="0"/>
              <a:t>Vous pouvez aussi solliciter votre libraire.</a:t>
            </a:r>
          </a:p>
        </p:txBody>
      </p:sp>
    </p:spTree>
    <p:extLst>
      <p:ext uri="{BB962C8B-B14F-4D97-AF65-F5344CB8AC3E}">
        <p14:creationId xmlns:p14="http://schemas.microsoft.com/office/powerpoint/2010/main" val="234566141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304</TotalTime>
  <Words>2019</Words>
  <Application>Microsoft Office PowerPoint</Application>
  <PresentationFormat>Grand écran</PresentationFormat>
  <Paragraphs>83</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Century Gothic</vt:lpstr>
      <vt:lpstr>Wingdings 3</vt:lpstr>
      <vt:lpstr>Brin</vt:lpstr>
      <vt:lpstr>Publications du frère Hervé Ponsot </vt:lpstr>
      <vt:lpstr>Classement des mes livres : S, T et G</vt:lpstr>
      <vt:lpstr>Le management selon Jésus (G)</vt:lpstr>
      <vt:lpstr>Le Messie Jésus (G)</vt:lpstr>
      <vt:lpstr>Puissance de la fragilité (T)</vt:lpstr>
      <vt:lpstr>En Christ, renaître à la vie (S)</vt:lpstr>
      <vt:lpstr>Sans peur et sans reproche (G)</vt:lpstr>
      <vt:lpstr>Saint Paul, autobiographie 2020 (T)</vt:lpstr>
      <vt:lpstr>Je suis né plusieurs fois dans ma vie (G)</vt:lpstr>
      <vt:lpstr>La gratuité n’a pas de prix (G)</vt:lpstr>
      <vt:lpstr>Nous n’avons qu’une seule vie (T)</vt:lpstr>
      <vt:lpstr>Pour (re)commencer à croire (G)</vt:lpstr>
      <vt:lpstr>Lecture historique et théologique des Actes des Apôtres (S)</vt:lpstr>
      <vt:lpstr>Combat. La spiritualité au quotidien. (G)</vt:lpstr>
      <vt:lpstr>Signe dans la Bible (T)</vt:lpstr>
      <vt:lpstr>Le Fils Jésus, parfait médiateur. Une lecture de la lettre aux Hébreux. (S)</vt:lpstr>
      <vt:lpstr>Saint Luc : « Pourquoi et comment j’ai écrit les Actes des Apôtres » (T)</vt:lpstr>
      <vt:lpstr>Saint Pierre, autobiographie 2014 (T)</vt:lpstr>
      <vt:lpstr>Saint Paul, autobiographie 2014 (T)</vt:lpstr>
      <vt:lpstr>Une introduction à la lettre aux (S) Romains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Publications du frère Hervé Ponsot</dc:title>
  <dc:creator>Hervé PONSOT</dc:creator>
  <cp:lastModifiedBy>Hervé PONSOT</cp:lastModifiedBy>
  <cp:revision>41</cp:revision>
  <dcterms:created xsi:type="dcterms:W3CDTF">2020-06-22T08:19:22Z</dcterms:created>
  <dcterms:modified xsi:type="dcterms:W3CDTF">2021-11-05T05:53:40Z</dcterms:modified>
</cp:coreProperties>
</file>